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69" r:id="rId7"/>
    <p:sldId id="275" r:id="rId8"/>
    <p:sldId id="266" r:id="rId9"/>
    <p:sldId id="272" r:id="rId10"/>
    <p:sldId id="270" r:id="rId11"/>
    <p:sldId id="273" r:id="rId12"/>
    <p:sldId id="276" r:id="rId13"/>
    <p:sldId id="277" r:id="rId14"/>
    <p:sldId id="278" r:id="rId15"/>
    <p:sldId id="279" r:id="rId16"/>
    <p:sldId id="280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701" autoAdjust="0"/>
  </p:normalViewPr>
  <p:slideViewPr>
    <p:cSldViewPr snapToGrid="0" showGuides="1">
      <p:cViewPr>
        <p:scale>
          <a:sx n="94" d="100"/>
          <a:sy n="94" d="100"/>
        </p:scale>
        <p:origin x="-197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>
        <c:manualLayout>
          <c:xMode val="edge"/>
          <c:yMode val="edge"/>
          <c:x val="0.14907741105535535"/>
          <c:y val="2.24616162813114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330148380191098"/>
          <c:y val="0.17541439029092223"/>
          <c:w val="0.89669850030378384"/>
          <c:h val="0.69306193343729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Театрга йөрисезме?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Әйе</c:v>
                </c:pt>
                <c:pt idx="1">
                  <c:v>Сирәк</c:v>
                </c:pt>
                <c:pt idx="2">
                  <c:v>Юк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2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1C-4E2E-94CA-197C54F79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946880"/>
        <c:axId val="141948416"/>
      </c:barChart>
      <c:catAx>
        <c:axId val="14194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48416"/>
        <c:crosses val="autoZero"/>
        <c:auto val="1"/>
        <c:lblAlgn val="ctr"/>
        <c:lblOffset val="100"/>
        <c:noMultiLvlLbl val="0"/>
      </c:catAx>
      <c:valAx>
        <c:axId val="14194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46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408783466053631"/>
          <c:y val="0.11187200168183202"/>
          <c:w val="0.84145572777384081"/>
          <c:h val="0.756775018954675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Кайсы театрга йөрисез?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Мастеровые</c:v>
                </c:pt>
                <c:pt idx="1">
                  <c:v>ТДТ</c:v>
                </c:pt>
                <c:pt idx="2">
                  <c:v>Йөрмиләр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EC-4F2C-BCC4-5CA316519F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977856"/>
        <c:axId val="141979648"/>
      </c:barChart>
      <c:catAx>
        <c:axId val="14197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79648"/>
        <c:crosses val="autoZero"/>
        <c:auto val="1"/>
        <c:lblAlgn val="ctr"/>
        <c:lblOffset val="100"/>
        <c:noMultiLvlLbl val="0"/>
      </c:catAx>
      <c:valAx>
        <c:axId val="14197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77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Яраткан жанрыгыз?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Драма</c:v>
                </c:pt>
                <c:pt idx="1">
                  <c:v>Комедия</c:v>
                </c:pt>
                <c:pt idx="2">
                  <c:v>Детектив</c:v>
                </c:pt>
                <c:pt idx="3">
                  <c:v>Мелодрама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82-49E0-96FF-CCED36C1FE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054144"/>
        <c:axId val="142055680"/>
      </c:barChart>
      <c:catAx>
        <c:axId val="14205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2055680"/>
        <c:crosses val="autoZero"/>
        <c:auto val="1"/>
        <c:lblAlgn val="ctr"/>
        <c:lblOffset val="100"/>
        <c:noMultiLvlLbl val="0"/>
      </c:catAx>
      <c:valAx>
        <c:axId val="14205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2054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27.04.2025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27.04.2025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427705" cy="2219691"/>
          </a:xfrm>
        </p:spPr>
        <p:txBody>
          <a:bodyPr rtlCol="0" anchor="ctr"/>
          <a:lstStyle/>
          <a:p>
            <a:r>
              <a:rPr lang="ru-RU" dirty="0"/>
              <a:t>Театр - </a:t>
            </a:r>
            <a:r>
              <a:rPr lang="ru-RU" dirty="0" err="1"/>
              <a:t>яктылыкка</a:t>
            </a:r>
            <a:r>
              <a:rPr lang="ru-RU" dirty="0"/>
              <a:t> </a:t>
            </a:r>
            <a:r>
              <a:rPr lang="ru-RU" dirty="0" err="1"/>
              <a:t>илтә</a:t>
            </a:r>
            <a:endParaRPr lang="ru-RU" dirty="0"/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xmlns="" id="{5EA8DCC3-685A-4603-8E81-9EA5AB529C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C5E2378D-A16B-4867-8DA3-537906A9A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062" y="1324698"/>
            <a:ext cx="5210937" cy="420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A304DD-726E-43C7-9421-6E901DCCE21E}"/>
              </a:ext>
            </a:extLst>
          </p:cNvPr>
          <p:cNvSpPr/>
          <p:nvPr/>
        </p:nvSpPr>
        <p:spPr>
          <a:xfrm>
            <a:off x="655422" y="81711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Авыл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эте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Акбай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371B0C6-5F9B-4284-BA5D-7EDCECEFFEFA}"/>
              </a:ext>
            </a:extLst>
          </p:cNvPr>
          <p:cNvSpPr/>
          <p:nvPr/>
        </p:nvSpPr>
        <p:spPr>
          <a:xfrm>
            <a:off x="5116083" y="81711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Тыпырдык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D917E14-14CC-4DBD-836B-C8B4C86E0D60}"/>
              </a:ext>
            </a:extLst>
          </p:cNvPr>
          <p:cNvSpPr/>
          <p:nvPr/>
        </p:nvSpPr>
        <p:spPr>
          <a:xfrm>
            <a:off x="9218064" y="8171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Диләфрүзгә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дүрт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кияү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6CE4C69-8BA1-4253-90B7-BF34E2E6DA7B}"/>
              </a:ext>
            </a:extLst>
          </p:cNvPr>
          <p:cNvSpPr/>
          <p:nvPr/>
        </p:nvSpPr>
        <p:spPr>
          <a:xfrm>
            <a:off x="655422" y="36563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Җаның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ниләр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тели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E50A9D-178B-4282-9235-4C4DBF85B045}"/>
              </a:ext>
            </a:extLst>
          </p:cNvPr>
          <p:cNvSpPr/>
          <p:nvPr/>
        </p:nvSpPr>
        <p:spPr>
          <a:xfrm>
            <a:off x="5347886" y="36983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Ак калфак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DFBEB7FF-C841-4551-9915-FC398A233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80" y="1278781"/>
            <a:ext cx="3551134" cy="188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F70FECA4-CB30-4C09-BEAB-0074F7AE6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78" y="4118015"/>
            <a:ext cx="3831364" cy="255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A4D1224-92F2-4614-BB27-679171436168}"/>
              </a:ext>
            </a:extLst>
          </p:cNvPr>
          <p:cNvSpPr/>
          <p:nvPr/>
        </p:nvSpPr>
        <p:spPr>
          <a:xfrm>
            <a:off x="9678401" y="3642252"/>
            <a:ext cx="986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Сихерче</a:t>
            </a:r>
            <a:endParaRPr lang="ru-RU" dirty="0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C41B5831-EEBE-4D8F-9D60-1889A5C6B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897" y="4118014"/>
            <a:ext cx="3837063" cy="2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D5AF7AB9-8CC9-4548-BEEA-DD09C0C37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556" y="1259566"/>
            <a:ext cx="3551134" cy="188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xmlns="" id="{5BD7073E-627B-4024-AA7E-A88B80DD3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886" y="1259567"/>
            <a:ext cx="3551134" cy="188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xmlns="" id="{478DA4FF-9E95-4093-8A50-3077C41B5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083" y="4103786"/>
            <a:ext cx="3837063" cy="255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85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A31151C-3B58-4D16-8AC1-C1B541188580}"/>
              </a:ext>
            </a:extLst>
          </p:cNvPr>
          <p:cNvSpPr/>
          <p:nvPr/>
        </p:nvSpPr>
        <p:spPr>
          <a:xfrm>
            <a:off x="432463" y="4408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Теләмишкин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29B2E15-3431-4101-B972-4DC49B3DA4F8}"/>
              </a:ext>
            </a:extLst>
          </p:cNvPr>
          <p:cNvSpPr/>
          <p:nvPr/>
        </p:nvSpPr>
        <p:spPr>
          <a:xfrm>
            <a:off x="4594527" y="4665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Хәл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ки.Хәсән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Туфан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557FC12-EE09-44AF-B7FE-D7F94109FD83}"/>
              </a:ext>
            </a:extLst>
          </p:cNvPr>
          <p:cNvSpPr/>
          <p:nvPr/>
        </p:nvSpPr>
        <p:spPr>
          <a:xfrm>
            <a:off x="8711537" y="4408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Хәл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. Фатих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Кэрим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F3B7879-5C89-4E71-8C8B-2E9085EA25CE}"/>
              </a:ext>
            </a:extLst>
          </p:cNvPr>
          <p:cNvSpPr/>
          <p:nvPr/>
        </p:nvSpPr>
        <p:spPr>
          <a:xfrm>
            <a:off x="432463" y="6157450"/>
            <a:ext cx="2376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Хәл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ки.Муса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Җәлил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328747-D1FB-4297-8172-EC9EC5475C9A}"/>
              </a:ext>
            </a:extLst>
          </p:cNvPr>
          <p:cNvSpPr/>
          <p:nvPr/>
        </p:nvSpPr>
        <p:spPr>
          <a:xfrm>
            <a:off x="9366577" y="6157450"/>
            <a:ext cx="1874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tx2"/>
                </a:solidFill>
              </a:rPr>
              <a:t>Тәрәзәдә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ут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яна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D3B43D0-EAF5-4C71-88F5-6AC78C1B2286}"/>
              </a:ext>
            </a:extLst>
          </p:cNvPr>
          <p:cNvSpPr/>
          <p:nvPr/>
        </p:nvSpPr>
        <p:spPr>
          <a:xfrm>
            <a:off x="4508099" y="6157450"/>
            <a:ext cx="2614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Без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китәбез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сез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каласыз</a:t>
            </a: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DC1550D0-DFBB-4369-8FF4-89C388487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52" y="4115005"/>
            <a:ext cx="3768696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>
            <a:extLst>
              <a:ext uri="{FF2B5EF4-FFF2-40B4-BE49-F238E27FC236}">
                <a16:creationId xmlns:a16="http://schemas.microsoft.com/office/drawing/2014/main" xmlns="" id="{DF66DFB9-9EA3-4C97-B89D-9D0479ECB0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>
            <a:extLst>
              <a:ext uri="{FF2B5EF4-FFF2-40B4-BE49-F238E27FC236}">
                <a16:creationId xmlns:a16="http://schemas.microsoft.com/office/drawing/2014/main" xmlns="" id="{E388888D-180C-4992-BDD0-607E5A445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971" y="1016846"/>
            <a:ext cx="3784980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xmlns="" id="{B4D317C6-7D53-4232-A86A-916EC2B8D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449" y="4115005"/>
            <a:ext cx="2799648" cy="201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xmlns="" id="{83F073DD-06A7-4CC7-9FF9-99C11C90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035" y="1016845"/>
            <a:ext cx="3784980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xmlns="" id="{D83A54ED-48A9-406B-ACA1-28EAA6343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3" y="1016845"/>
            <a:ext cx="3721298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>
            <a:extLst>
              <a:ext uri="{FF2B5EF4-FFF2-40B4-BE49-F238E27FC236}">
                <a16:creationId xmlns:a16="http://schemas.microsoft.com/office/drawing/2014/main" xmlns="" id="{D98CAD24-E8CE-41B1-8970-5BD8C6C4D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38" y="3931065"/>
            <a:ext cx="3318108" cy="220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70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ACD6B9-41AE-4597-863B-111A9156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2"/>
                </a:solidFill>
              </a:rPr>
              <a:t>Нәтиҗә</a:t>
            </a:r>
            <a:r>
              <a:rPr lang="ru-RU" dirty="0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0D0983-77D4-4D57-B597-FA28F4526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245" y="1859422"/>
            <a:ext cx="5261717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solidFill>
                  <a:schemeClr val="tx2"/>
                </a:solidFill>
              </a:rPr>
              <a:t>Тикшеренүләрдән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күренгәнчә</a:t>
            </a:r>
            <a:r>
              <a:rPr lang="ru-RU" sz="2400" dirty="0">
                <a:solidFill>
                  <a:schemeClr val="tx2"/>
                </a:solidFill>
              </a:rPr>
              <a:t>, татар </a:t>
            </a:r>
            <a:r>
              <a:rPr lang="ru-RU" sz="2400" dirty="0" err="1">
                <a:solidFill>
                  <a:schemeClr val="tx2"/>
                </a:solidFill>
              </a:rPr>
              <a:t>театрына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кимрәк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йөрүнең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сәбәбе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булып</a:t>
            </a:r>
            <a:r>
              <a:rPr lang="ru-RU" sz="2400" dirty="0">
                <a:solidFill>
                  <a:schemeClr val="tx2"/>
                </a:solidFill>
              </a:rPr>
              <a:t> татар </a:t>
            </a:r>
            <a:r>
              <a:rPr lang="ru-RU" sz="2400" dirty="0" err="1">
                <a:solidFill>
                  <a:schemeClr val="tx2"/>
                </a:solidFill>
              </a:rPr>
              <a:t>телен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белмәү</a:t>
            </a:r>
            <a:r>
              <a:rPr lang="ru-RU" sz="2400" dirty="0">
                <a:solidFill>
                  <a:schemeClr val="tx2"/>
                </a:solidFill>
              </a:rPr>
              <a:t>, </a:t>
            </a:r>
            <a:r>
              <a:rPr lang="ru-RU" sz="2400" dirty="0" err="1">
                <a:solidFill>
                  <a:schemeClr val="tx2"/>
                </a:solidFill>
              </a:rPr>
              <a:t>аңламау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мәсьәләсе</a:t>
            </a:r>
            <a:r>
              <a:rPr lang="ru-RU" sz="2400" dirty="0">
                <a:solidFill>
                  <a:schemeClr val="tx2"/>
                </a:solidFill>
              </a:rPr>
              <a:t> тора. </a:t>
            </a:r>
            <a:r>
              <a:rPr lang="ru-RU" sz="2400" dirty="0" err="1">
                <a:solidFill>
                  <a:schemeClr val="tx2"/>
                </a:solidFill>
              </a:rPr>
              <a:t>Бу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проблеманың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чишелеше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буларак</a:t>
            </a:r>
            <a:r>
              <a:rPr lang="ru-RU" sz="2400" dirty="0">
                <a:solidFill>
                  <a:schemeClr val="tx2"/>
                </a:solidFill>
              </a:rPr>
              <a:t>, рус </a:t>
            </a:r>
            <a:r>
              <a:rPr lang="ru-RU" sz="2400" dirty="0" err="1">
                <a:solidFill>
                  <a:schemeClr val="tx2"/>
                </a:solidFill>
              </a:rPr>
              <a:t>теленә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синхрон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тәрҗемә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тәкъдим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ителә</a:t>
            </a:r>
            <a:r>
              <a:rPr lang="ru-RU" sz="2400" dirty="0">
                <a:solidFill>
                  <a:schemeClr val="tx2"/>
                </a:solidFill>
              </a:rPr>
              <a:t>. </a:t>
            </a:r>
            <a:r>
              <a:rPr lang="ru-RU" sz="2400" dirty="0" err="1">
                <a:solidFill>
                  <a:schemeClr val="tx2"/>
                </a:solidFill>
              </a:rPr>
              <a:t>Спектакльләргә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рәхим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итегез</a:t>
            </a:r>
            <a:r>
              <a:rPr lang="ru-RU" sz="2400" dirty="0">
                <a:solidFill>
                  <a:schemeClr val="tx2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2778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534574A-CE5A-458A-BD60-29E6531AC826}"/>
              </a:ext>
            </a:extLst>
          </p:cNvPr>
          <p:cNvSpPr/>
          <p:nvPr/>
        </p:nvSpPr>
        <p:spPr>
          <a:xfrm>
            <a:off x="4311557" y="2509396"/>
            <a:ext cx="3772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000000"/>
                </a:solidFill>
                <a:latin typeface="-apple-system"/>
              </a:rPr>
              <a:t>Игътибарыгыз</a:t>
            </a:r>
            <a:r>
              <a:rPr lang="ru-RU" sz="36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-apple-system"/>
              </a:rPr>
              <a:t>өчен</a:t>
            </a:r>
            <a:r>
              <a:rPr lang="ru-RU" sz="36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-apple-system"/>
              </a:rPr>
              <a:t>рәхмәт</a:t>
            </a:r>
            <a:r>
              <a:rPr lang="ru-RU" sz="3600" dirty="0">
                <a:solidFill>
                  <a:srgbClr val="000000"/>
                </a:solidFill>
                <a:latin typeface="-apple-system"/>
              </a:rPr>
              <a:t>!!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0341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err="1">
                <a:solidFill>
                  <a:schemeClr val="tx2"/>
                </a:solidFill>
              </a:rPr>
              <a:t>Проектның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төп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максатлары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103382" y="1474365"/>
            <a:ext cx="9982200" cy="4572000"/>
          </a:xfrm>
        </p:spPr>
        <p:txBody>
          <a:bodyPr rtlCol="0"/>
          <a:lstStyle/>
          <a:p>
            <a:r>
              <a:rPr lang="ru-RU" dirty="0">
                <a:solidFill>
                  <a:schemeClr val="tx2"/>
                </a:solidFill>
              </a:rPr>
              <a:t>Театр </a:t>
            </a:r>
            <a:r>
              <a:rPr lang="ru-RU" dirty="0" err="1">
                <a:solidFill>
                  <a:schemeClr val="tx2"/>
                </a:solidFill>
              </a:rPr>
              <a:t>турында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сөйләргә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err="1">
                <a:solidFill>
                  <a:schemeClr val="tx2"/>
                </a:solidFill>
              </a:rPr>
              <a:t>Социаль</a:t>
            </a:r>
            <a:r>
              <a:rPr lang="ru-RU" dirty="0">
                <a:solidFill>
                  <a:schemeClr val="tx2"/>
                </a:solidFill>
              </a:rPr>
              <a:t> опрос </a:t>
            </a:r>
            <a:r>
              <a:rPr lang="ru-RU" dirty="0" err="1">
                <a:solidFill>
                  <a:schemeClr val="tx2"/>
                </a:solidFill>
              </a:rPr>
              <a:t>уткәрергә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err="1">
                <a:solidFill>
                  <a:schemeClr val="tx2"/>
                </a:solidFill>
              </a:rPr>
              <a:t>Кешеләрне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театрга</a:t>
            </a:r>
            <a:r>
              <a:rPr lang="ru-RU" dirty="0">
                <a:solidFill>
                  <a:schemeClr val="tx2"/>
                </a:solidFill>
              </a:rPr>
              <a:t> бару </a:t>
            </a:r>
            <a:r>
              <a:rPr lang="ru-RU" dirty="0" err="1">
                <a:solidFill>
                  <a:schemeClr val="tx2"/>
                </a:solidFill>
              </a:rPr>
              <a:t>белән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кызыксындырырга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05F064-EA89-4AA7-AB1A-DB5EE7DF3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Татар </a:t>
            </a:r>
            <a:r>
              <a:rPr lang="ru-RU" dirty="0" err="1">
                <a:solidFill>
                  <a:schemeClr val="tx2"/>
                </a:solidFill>
              </a:rPr>
              <a:t>театрлары</a:t>
            </a:r>
            <a:r>
              <a:rPr lang="ru-RU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0DA622-7CC0-411A-B707-6A07EE832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277" y="1377892"/>
            <a:ext cx="99822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Россия </a:t>
            </a:r>
            <a:r>
              <a:rPr lang="ru-RU" dirty="0" err="1">
                <a:solidFill>
                  <a:schemeClr val="tx2"/>
                </a:solidFill>
              </a:rPr>
              <a:t>белән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чагыштырганда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Татарстанда</a:t>
            </a:r>
            <a:r>
              <a:rPr lang="ru-RU" dirty="0">
                <a:solidFill>
                  <a:schemeClr val="tx2"/>
                </a:solidFill>
              </a:rPr>
              <a:t> да </a:t>
            </a:r>
            <a:r>
              <a:rPr lang="ru-RU" dirty="0" err="1">
                <a:solidFill>
                  <a:schemeClr val="tx2"/>
                </a:solidFill>
              </a:rPr>
              <a:t>матур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театрлар</a:t>
            </a:r>
            <a:r>
              <a:rPr lang="ru-RU" dirty="0">
                <a:solidFill>
                  <a:schemeClr val="tx2"/>
                </a:solidFill>
              </a:rPr>
              <a:t> бар.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 err="1">
                <a:solidFill>
                  <a:schemeClr val="tx2"/>
                </a:solidFill>
              </a:rPr>
              <a:t>Казанда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 err="1">
                <a:solidFill>
                  <a:schemeClr val="tx2"/>
                </a:solidFill>
              </a:rPr>
              <a:t>Галиәсгар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Камал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исемендәге</a:t>
            </a:r>
            <a:r>
              <a:rPr lang="ru-RU" dirty="0">
                <a:solidFill>
                  <a:schemeClr val="tx2"/>
                </a:solidFill>
              </a:rPr>
              <a:t>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академия театры 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Габдулла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Кариев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исемендәге</a:t>
            </a:r>
            <a:r>
              <a:rPr lang="ru-RU" dirty="0">
                <a:solidFill>
                  <a:schemeClr val="tx2"/>
                </a:solidFill>
              </a:rPr>
              <a:t> Казан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яшь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тамашачылар</a:t>
            </a:r>
            <a:r>
              <a:rPr lang="ru-RU" dirty="0">
                <a:solidFill>
                  <a:schemeClr val="tx2"/>
                </a:solidFill>
              </a:rPr>
              <a:t> театры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Кәрим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Тинчурин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исемендәге</a:t>
            </a:r>
            <a:r>
              <a:rPr lang="ru-RU" dirty="0">
                <a:solidFill>
                  <a:schemeClr val="tx2"/>
                </a:solidFill>
              </a:rPr>
              <a:t>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драма </a:t>
            </a:r>
            <a:r>
              <a:rPr lang="ru-RU" dirty="0" err="1">
                <a:solidFill>
                  <a:schemeClr val="tx2"/>
                </a:solidFill>
              </a:rPr>
              <a:t>һәм</a:t>
            </a:r>
            <a:r>
              <a:rPr lang="ru-RU" dirty="0">
                <a:solidFill>
                  <a:schemeClr val="tx2"/>
                </a:solidFill>
              </a:rPr>
              <a:t> комедия театры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«</a:t>
            </a:r>
            <a:r>
              <a:rPr lang="ru-RU" dirty="0" err="1">
                <a:solidFill>
                  <a:schemeClr val="tx2"/>
                </a:solidFill>
              </a:rPr>
              <a:t>Әкият</a:t>
            </a:r>
            <a:r>
              <a:rPr lang="ru-RU" dirty="0">
                <a:solidFill>
                  <a:schemeClr val="tx2"/>
                </a:solidFill>
              </a:rPr>
              <a:t>»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курчак</a:t>
            </a:r>
            <a:r>
              <a:rPr lang="ru-RU" dirty="0">
                <a:solidFill>
                  <a:schemeClr val="tx2"/>
                </a:solidFill>
              </a:rPr>
              <a:t> театры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CC25A3A7-28CE-4B0B-9F27-9F370DE6B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116" y="3036562"/>
            <a:ext cx="2869035" cy="161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358D5772-F487-4EFA-AC85-31264B23B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771" y="4858271"/>
            <a:ext cx="2869035" cy="161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8AB53E01-C8E6-45C7-B336-85A061DC3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265" y="4858271"/>
            <a:ext cx="2869035" cy="161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xmlns="" id="{C65A4ACA-A71E-4588-9D30-72C1AE221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77" y="4332913"/>
            <a:ext cx="2869035" cy="161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25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DD10DBA-F777-4D8C-8A78-B162D8377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7" y="275030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447C1A3-2086-451C-AA38-1CC214380795}"/>
              </a:ext>
            </a:extLst>
          </p:cNvPr>
          <p:cNvSpPr/>
          <p:nvPr/>
        </p:nvSpPr>
        <p:spPr>
          <a:xfrm>
            <a:off x="268447" y="2084285"/>
            <a:ext cx="3442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Сабир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Өметбаев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исемендәге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Минзәлә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</a:t>
            </a:r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549DE296-E01B-4C06-864B-E4FC5F368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552" y="275030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F7F8777-FBD4-45E2-A526-CCE6C2D95AED}"/>
              </a:ext>
            </a:extLst>
          </p:cNvPr>
          <p:cNvSpPr/>
          <p:nvPr/>
        </p:nvSpPr>
        <p:spPr>
          <a:xfrm>
            <a:off x="4228963" y="2073988"/>
            <a:ext cx="3868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tx2"/>
                </a:solidFill>
              </a:rPr>
              <a:t>Буа</a:t>
            </a:r>
            <a:r>
              <a:rPr lang="ru-RU" dirty="0">
                <a:solidFill>
                  <a:schemeClr val="tx2"/>
                </a:solidFill>
              </a:rPr>
              <a:t>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драма театры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7A0FF4D7-C755-48CE-A496-1AEC6B6FF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657" y="275030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F752252-650D-45AE-AD00-2F28973B0B0C}"/>
              </a:ext>
            </a:extLst>
          </p:cNvPr>
          <p:cNvSpPr/>
          <p:nvPr/>
        </p:nvSpPr>
        <p:spPr>
          <a:xfrm>
            <a:off x="8106019" y="2086300"/>
            <a:ext cx="3868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Туфан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Ми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ңнуллин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 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</a:rPr>
              <a:t>исемендәге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</a:rPr>
              <a:t>Түбән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Кама татар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</a:rPr>
              <a:t>дәүләт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драма театры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14C5B1C-E9B8-4EE0-861F-FA12ED482DD6}"/>
              </a:ext>
            </a:extLst>
          </p:cNvPr>
          <p:cNvSpPr/>
          <p:nvPr/>
        </p:nvSpPr>
        <p:spPr>
          <a:xfrm>
            <a:off x="230696" y="5401245"/>
            <a:ext cx="3246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-apple-system"/>
              </a:rPr>
              <a:t>Әлмәт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</a:t>
            </a:r>
            <a:endParaRPr lang="ru-RU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303B9968-F16A-4F11-BD06-A4AFFD90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96" y="3410565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77E83678-0D8D-4805-A830-C50D0D47D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52" y="3372588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DD7E703-7E53-4C83-943B-A3659ECE63B6}"/>
              </a:ext>
            </a:extLst>
          </p:cNvPr>
          <p:cNvSpPr/>
          <p:nvPr/>
        </p:nvSpPr>
        <p:spPr>
          <a:xfrm>
            <a:off x="4257652" y="5401245"/>
            <a:ext cx="38397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Уфа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драма театры "</a:t>
            </a:r>
            <a:r>
              <a:rPr lang="ru-RU" dirty="0" err="1">
                <a:solidFill>
                  <a:schemeClr val="tx2"/>
                </a:solidFill>
              </a:rPr>
              <a:t>Нур</a:t>
            </a:r>
            <a:r>
              <a:rPr lang="ru-RU" dirty="0">
                <a:solidFill>
                  <a:schemeClr val="tx2"/>
                </a:solidFill>
              </a:rPr>
              <a:t>"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95CA706-0CBC-4F56-8244-39843F9B556F}"/>
              </a:ext>
            </a:extLst>
          </p:cNvPr>
          <p:cNvSpPr/>
          <p:nvPr/>
        </p:nvSpPr>
        <p:spPr>
          <a:xfrm>
            <a:off x="8419411" y="5401245"/>
            <a:ext cx="33220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-apple-system"/>
              </a:rPr>
              <a:t>Габдулла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Тукай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исемендәге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Әтнә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</a:t>
            </a:r>
            <a:endParaRPr lang="ru-RU" dirty="0"/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828F37A-A31B-4797-B567-B9B38D5E0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866" y="3429000"/>
            <a:ext cx="3322041" cy="178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err="1"/>
              <a:t>Аяз</a:t>
            </a:r>
            <a:r>
              <a:rPr lang="ru-RU" dirty="0"/>
              <a:t> </a:t>
            </a:r>
            <a:r>
              <a:rPr lang="ru-RU" dirty="0" err="1"/>
              <a:t>Гыйләҗев</a:t>
            </a:r>
            <a:r>
              <a:rPr lang="ru-RU" dirty="0"/>
              <a:t> </a:t>
            </a:r>
            <a:r>
              <a:rPr lang="ru-RU" dirty="0" err="1"/>
              <a:t>исемендәге</a:t>
            </a:r>
            <a:r>
              <a:rPr lang="ru-RU" dirty="0"/>
              <a:t> </a:t>
            </a:r>
            <a:r>
              <a:rPr lang="ru-RU" dirty="0" err="1"/>
              <a:t>Чаллы</a:t>
            </a:r>
            <a:r>
              <a:rPr lang="ru-RU" dirty="0"/>
              <a:t> татар </a:t>
            </a:r>
            <a:r>
              <a:rPr lang="ru-RU" dirty="0" err="1"/>
              <a:t>дәүләт</a:t>
            </a:r>
            <a:r>
              <a:rPr lang="ru-RU" dirty="0"/>
              <a:t> драма театры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2CA6ABC9-59E3-40F4-8C18-9E83A16D6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321" y="1814669"/>
            <a:ext cx="4545176" cy="368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7C0676C-F560-4825-BC5F-D9210130549C}"/>
              </a:ext>
            </a:extLst>
          </p:cNvPr>
          <p:cNvSpPr/>
          <p:nvPr/>
        </p:nvSpPr>
        <p:spPr>
          <a:xfrm>
            <a:off x="489857" y="1537756"/>
            <a:ext cx="64660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-apple-system"/>
              </a:rPr>
              <a:t>Чаллы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театрының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туган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көне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1990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елның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21 декабре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исәпләнә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көнне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«Энергетик»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мәдәният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сараенда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Рабит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Батулла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әсәре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буенча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Фаил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Ибраһимов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куйган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«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Күбәләк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жаның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кайтыр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» спектакле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уйнала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Документларга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күз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салсак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башта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театр «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Яшь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тамашачылар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театры»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дип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атала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-apple-system"/>
              </a:rPr>
              <a:t>1995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елның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24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февралендә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театрның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«Яр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Чаллы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театры»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дип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үзгәртелә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-apple-system"/>
              </a:rPr>
              <a:t>2020 ел театр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тарихында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аерым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бер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урын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тора: театр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үзенең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утыз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еллыгын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бәйрәм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итә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һәм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9 сентябрь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көнне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яңа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биналы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solidFill>
                  <a:srgbClr val="000000"/>
                </a:solidFill>
                <a:latin typeface="-apple-system"/>
              </a:rPr>
              <a:t>Яңа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бинага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театр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яңа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күченә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—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ул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Татарстанның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атказанган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сәнгать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эшлеклесе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язучысы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Аяз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Гыйләҗев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ала.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EE17211F-3B06-4BFF-A23F-507E35D4F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2" r="17512"/>
          <a:stretch>
            <a:fillRect/>
          </a:stretch>
        </p:blipFill>
        <p:spPr bwMode="auto">
          <a:xfrm>
            <a:off x="3617741" y="476876"/>
            <a:ext cx="3996199" cy="295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xmlns="" id="{8938CDB5-AB11-43DD-8CC7-A8B836563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740" y="3540154"/>
            <a:ext cx="3996199" cy="295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xmlns="" id="{39410E74-135F-4D34-82BE-1874794FC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914" y="2145484"/>
            <a:ext cx="4007831" cy="295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47256C8-BBF9-4BA0-AB77-8EF500608630}"/>
              </a:ext>
            </a:extLst>
          </p:cNvPr>
          <p:cNvSpPr/>
          <p:nvPr/>
        </p:nvSpPr>
        <p:spPr>
          <a:xfrm>
            <a:off x="357610" y="1773730"/>
            <a:ext cx="31741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tx2"/>
                </a:solidFill>
              </a:rPr>
              <a:t>Яңа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бина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бик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матур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err="1">
                <a:solidFill>
                  <a:schemeClr val="tx2"/>
                </a:solidFill>
              </a:rPr>
              <a:t>Иң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мөһиме</a:t>
            </a:r>
            <a:r>
              <a:rPr lang="ru-RU" dirty="0">
                <a:solidFill>
                  <a:schemeClr val="tx2"/>
                </a:solidFill>
              </a:rPr>
              <a:t> - </a:t>
            </a:r>
            <a:r>
              <a:rPr lang="ru-RU" dirty="0" err="1">
                <a:solidFill>
                  <a:schemeClr val="tx2"/>
                </a:solidFill>
              </a:rPr>
              <a:t>театрга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яңа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мөмкинлекләр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ачылды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err="1">
                <a:solidFill>
                  <a:schemeClr val="tx2"/>
                </a:solidFill>
              </a:rPr>
              <a:t>Яңа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зур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сәхнә</a:t>
            </a:r>
            <a:r>
              <a:rPr lang="ru-RU" dirty="0">
                <a:solidFill>
                  <a:schemeClr val="tx2"/>
                </a:solidFill>
              </a:rPr>
              <a:t>, 278 </a:t>
            </a:r>
            <a:r>
              <a:rPr lang="ru-RU" dirty="0" err="1">
                <a:solidFill>
                  <a:schemeClr val="tx2"/>
                </a:solidFill>
              </a:rPr>
              <a:t>кешелек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тамаша</a:t>
            </a:r>
            <a:r>
              <a:rPr lang="ru-RU" dirty="0">
                <a:solidFill>
                  <a:schemeClr val="tx2"/>
                </a:solidFill>
              </a:rPr>
              <a:t> залы </a:t>
            </a:r>
            <a:r>
              <a:rPr lang="ru-RU" dirty="0" err="1">
                <a:solidFill>
                  <a:schemeClr val="tx2"/>
                </a:solidFill>
              </a:rPr>
              <a:t>һәм</a:t>
            </a:r>
            <a:r>
              <a:rPr lang="ru-RU" dirty="0">
                <a:solidFill>
                  <a:schemeClr val="tx2"/>
                </a:solidFill>
              </a:rPr>
              <a:t> 57 </a:t>
            </a:r>
            <a:r>
              <a:rPr lang="ru-RU" dirty="0" err="1">
                <a:solidFill>
                  <a:schemeClr val="tx2"/>
                </a:solidFill>
              </a:rPr>
              <a:t>кешелек</a:t>
            </a:r>
            <a:r>
              <a:rPr lang="ru-RU" dirty="0">
                <a:solidFill>
                  <a:schemeClr val="tx2"/>
                </a:solidFill>
              </a:rPr>
              <a:t> кече зал. 2021 </a:t>
            </a:r>
            <a:r>
              <a:rPr lang="ru-RU" dirty="0" err="1">
                <a:solidFill>
                  <a:schemeClr val="tx2"/>
                </a:solidFill>
              </a:rPr>
              <a:t>нче</a:t>
            </a:r>
            <a:r>
              <a:rPr lang="ru-RU" dirty="0">
                <a:solidFill>
                  <a:schemeClr val="tx2"/>
                </a:solidFill>
              </a:rPr>
              <a:t> елда </a:t>
            </a:r>
            <a:r>
              <a:rPr lang="ru-RU" dirty="0" err="1">
                <a:solidFill>
                  <a:schemeClr val="tx2"/>
                </a:solidFill>
              </a:rPr>
              <a:t>театрда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балалар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өчен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театраль</a:t>
            </a:r>
            <a:r>
              <a:rPr lang="ru-RU" dirty="0">
                <a:solidFill>
                  <a:schemeClr val="tx2"/>
                </a:solidFill>
              </a:rPr>
              <a:t> студия </a:t>
            </a:r>
            <a:r>
              <a:rPr lang="ru-RU" dirty="0" err="1">
                <a:solidFill>
                  <a:schemeClr val="tx2"/>
                </a:solidFill>
              </a:rPr>
              <a:t>ачылды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err="1">
                <a:solidFill>
                  <a:schemeClr val="tx2"/>
                </a:solidFill>
              </a:rPr>
              <a:t>Бүгенге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көндә</a:t>
            </a:r>
            <a:r>
              <a:rPr lang="ru-RU" dirty="0">
                <a:solidFill>
                  <a:schemeClr val="tx2"/>
                </a:solidFill>
              </a:rPr>
              <a:t> театр </a:t>
            </a:r>
            <a:r>
              <a:rPr lang="ru-RU" dirty="0" err="1">
                <a:solidFill>
                  <a:schemeClr val="tx2"/>
                </a:solidFill>
              </a:rPr>
              <a:t>репертуарында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төрле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жанрдагы</a:t>
            </a:r>
            <a:r>
              <a:rPr lang="ru-RU" dirty="0">
                <a:solidFill>
                  <a:schemeClr val="tx2"/>
                </a:solidFill>
              </a:rPr>
              <a:t> 24 спектакль </a:t>
            </a:r>
            <a:r>
              <a:rPr lang="ru-RU" dirty="0" err="1">
                <a:solidFill>
                  <a:schemeClr val="tx2"/>
                </a:solidFill>
              </a:rPr>
              <a:t>уйнала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155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4D4C5A-BEDF-427D-B5BE-FC5357D62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Социаль</a:t>
            </a:r>
            <a:r>
              <a:rPr lang="ru-RU" dirty="0"/>
              <a:t> опрос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37EFBC1-0A0B-44EE-A12B-969C73E9C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35598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Шулай</a:t>
            </a:r>
            <a:r>
              <a:rPr lang="ru-RU" dirty="0"/>
              <a:t> </a:t>
            </a:r>
            <a:r>
              <a:rPr lang="ru-RU" dirty="0" err="1"/>
              <a:t>ук</a:t>
            </a:r>
            <a:r>
              <a:rPr lang="ru-RU" dirty="0"/>
              <a:t> мин </a:t>
            </a:r>
            <a:r>
              <a:rPr lang="ru-RU" dirty="0" err="1"/>
              <a:t>мәктәптә</a:t>
            </a:r>
            <a:r>
              <a:rPr lang="ru-RU" dirty="0"/>
              <a:t> </a:t>
            </a:r>
            <a:r>
              <a:rPr lang="ru-RU" dirty="0" err="1"/>
              <a:t>социаль</a:t>
            </a:r>
            <a:r>
              <a:rPr lang="ru-RU" dirty="0"/>
              <a:t> опрос </a:t>
            </a:r>
            <a:r>
              <a:rPr lang="ru-RU" dirty="0" err="1"/>
              <a:t>үткәрдем</a:t>
            </a:r>
            <a:r>
              <a:rPr lang="ru-RU" dirty="0"/>
              <a:t> </a:t>
            </a:r>
            <a:r>
              <a:rPr lang="ru-RU" dirty="0" err="1"/>
              <a:t>Һәм</a:t>
            </a:r>
            <a:r>
              <a:rPr lang="ru-RU" dirty="0"/>
              <a:t> </a:t>
            </a:r>
            <a:r>
              <a:rPr lang="ru-RU" dirty="0" err="1"/>
              <a:t>менә</a:t>
            </a:r>
            <a:r>
              <a:rPr lang="ru-RU" dirty="0"/>
              <a:t> </a:t>
            </a:r>
            <a:r>
              <a:rPr lang="ru-RU" dirty="0" err="1"/>
              <a:t>аның</a:t>
            </a:r>
            <a:r>
              <a:rPr lang="ru-RU" dirty="0"/>
              <a:t> </a:t>
            </a:r>
            <a:r>
              <a:rPr lang="ru-RU" dirty="0" err="1"/>
              <a:t>нәтиҗәсе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5" name="Диаграмма 44">
            <a:extLst>
              <a:ext uri="{FF2B5EF4-FFF2-40B4-BE49-F238E27FC236}">
                <a16:creationId xmlns:a16="http://schemas.microsoft.com/office/drawing/2014/main" xmlns="" id="{63BDF506-4BCA-494F-AE0D-AB7E27BCC3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6899176"/>
              </p:ext>
            </p:extLst>
          </p:nvPr>
        </p:nvGraphicFramePr>
        <p:xfrm>
          <a:off x="276838" y="2028530"/>
          <a:ext cx="3665988" cy="452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4" name="Диаграмма 53">
            <a:extLst>
              <a:ext uri="{FF2B5EF4-FFF2-40B4-BE49-F238E27FC236}">
                <a16:creationId xmlns:a16="http://schemas.microsoft.com/office/drawing/2014/main" xmlns="" id="{82B08B67-9EE8-43B6-99C5-D5BA385E6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0776915"/>
              </p:ext>
            </p:extLst>
          </p:nvPr>
        </p:nvGraphicFramePr>
        <p:xfrm>
          <a:off x="8179268" y="2130804"/>
          <a:ext cx="3665988" cy="425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0" name="Диаграмма 59">
            <a:extLst>
              <a:ext uri="{FF2B5EF4-FFF2-40B4-BE49-F238E27FC236}">
                <a16:creationId xmlns:a16="http://schemas.microsoft.com/office/drawing/2014/main" xmlns="" id="{8157AD3E-2C45-41E8-B38A-6C5979B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0922185"/>
              </p:ext>
            </p:extLst>
          </p:nvPr>
        </p:nvGraphicFramePr>
        <p:xfrm>
          <a:off x="4077050" y="2028529"/>
          <a:ext cx="3993159" cy="4354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6593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97C164-8B8F-4CBC-A53B-D2C02C97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Спектакльләр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1D0AC0-A609-4B9C-8A0F-B684BB693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1963024"/>
            <a:ext cx="7223831" cy="5221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Абага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алмасы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ачы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була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Яратылмый</a:t>
            </a:r>
            <a:r>
              <a:rPr lang="ru-RU" dirty="0">
                <a:solidFill>
                  <a:schemeClr val="tx2"/>
                </a:solidFill>
              </a:rPr>
              <a:t> калган </a:t>
            </a:r>
            <a:r>
              <a:rPr lang="ru-RU" dirty="0" err="1">
                <a:solidFill>
                  <a:schemeClr val="tx2"/>
                </a:solidFill>
              </a:rPr>
              <a:t>ярлар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Кызым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кияүгә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чыга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Ул бит </a:t>
            </a:r>
            <a:r>
              <a:rPr lang="ru-RU" dirty="0" err="1">
                <a:solidFill>
                  <a:schemeClr val="tx2"/>
                </a:solidFill>
              </a:rPr>
              <a:t>кичә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иде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Туйга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ничә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көн</a:t>
            </a:r>
            <a:r>
              <a:rPr lang="ru-RU" dirty="0">
                <a:solidFill>
                  <a:schemeClr val="tx2"/>
                </a:solidFill>
              </a:rPr>
              <a:t> кала</a:t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Шәһәр.Нокта</a:t>
            </a:r>
            <a:r>
              <a:rPr lang="ru-RU" dirty="0">
                <a:solidFill>
                  <a:schemeClr val="tx2"/>
                </a:solidFill>
              </a:rPr>
              <a:t>. Брежнев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C962454E-0A05-472D-9140-CBBC0D217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64" y="2227810"/>
            <a:ext cx="2584645" cy="16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780A6289-B89A-4FDA-9EBC-ECF8337BF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292" y="2244055"/>
            <a:ext cx="2525087" cy="16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82EEF038-8CF0-494B-86D6-077E3A8B2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432" y="4613945"/>
            <a:ext cx="2584645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23B7F1FD-17AE-47D6-B59E-1D37576E5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524" y="2244055"/>
            <a:ext cx="2770743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43EC3980-0992-44C0-9E8B-602E2A235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41" y="4613945"/>
            <a:ext cx="2693137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xmlns="" id="{DED30230-2CDC-4C9D-983F-3AAB4C566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719" y="4613945"/>
            <a:ext cx="2702998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79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7BD6B57-61C4-4F00-AE2D-0E223FEA2FB6}"/>
              </a:ext>
            </a:extLst>
          </p:cNvPr>
          <p:cNvSpPr/>
          <p:nvPr/>
        </p:nvSpPr>
        <p:spPr>
          <a:xfrm>
            <a:off x="854280" y="5739474"/>
            <a:ext cx="3436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Башыңа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төшсә</a:t>
            </a:r>
            <a:endParaRPr lang="ru-RU" spc="-5" dirty="0">
              <a:solidFill>
                <a:srgbClr val="000000"/>
              </a:solidFill>
              <a:latin typeface="-apple-system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330B76B7-C8EF-4895-B7F3-DC228715E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8" y="1671003"/>
            <a:ext cx="3436690" cy="192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6E37E32E-3931-40A9-A1A0-762E7CE48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71" y="1671003"/>
            <a:ext cx="3436690" cy="192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2FD8AFAB-72D0-4D93-BA72-0CBDBC40A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813" y="1671002"/>
            <a:ext cx="3436690" cy="192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9C8F10E4-D61D-4E66-8BE1-FBB1E9B6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8" y="3889904"/>
            <a:ext cx="3436690" cy="184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xmlns="" id="{752497FA-8C5A-4ADD-8214-9E4B8341E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70" y="3889904"/>
            <a:ext cx="3436691" cy="184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xmlns="" id="{55DABFBB-349F-4239-9B8F-72162E196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265" y="3889904"/>
            <a:ext cx="3436690" cy="184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8D6698E-1B81-4CF5-9579-39A9FFB083A8}"/>
              </a:ext>
            </a:extLst>
          </p:cNvPr>
          <p:cNvSpPr/>
          <p:nvPr/>
        </p:nvSpPr>
        <p:spPr>
          <a:xfrm>
            <a:off x="4853032" y="573947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Әбүгалисина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7A4CCC0-2094-4D91-A4D4-302925A00579}"/>
              </a:ext>
            </a:extLst>
          </p:cNvPr>
          <p:cNvSpPr/>
          <p:nvPr/>
        </p:nvSpPr>
        <p:spPr>
          <a:xfrm>
            <a:off x="8289720" y="57394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Бик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сагынсаң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әгәр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...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B25C71C-FA02-4A04-8349-56722E8D9C58}"/>
              </a:ext>
            </a:extLst>
          </p:cNvPr>
          <p:cNvSpPr/>
          <p:nvPr/>
        </p:nvSpPr>
        <p:spPr>
          <a:xfrm>
            <a:off x="934835" y="1277129"/>
            <a:ext cx="919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Капка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B2D32DD-0166-4B08-AAAF-21EF2848FA32}"/>
              </a:ext>
            </a:extLst>
          </p:cNvPr>
          <p:cNvSpPr/>
          <p:nvPr/>
        </p:nvSpPr>
        <p:spPr>
          <a:xfrm>
            <a:off x="4853032" y="1277129"/>
            <a:ext cx="1579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Яшь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йөрәкләр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B4DA995-A3B0-41DB-8463-777A5C6FB620}"/>
              </a:ext>
            </a:extLst>
          </p:cNvPr>
          <p:cNvSpPr/>
          <p:nvPr/>
        </p:nvSpPr>
        <p:spPr>
          <a:xfrm>
            <a:off x="8457503" y="12771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Болан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38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презентация, макет с лентами и полосками (широкоэкранный формат)</Template>
  <TotalTime>0</TotalTime>
  <Words>287</Words>
  <Application>Microsoft Office PowerPoint</Application>
  <PresentationFormat>Произвольный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Научная литература 16 х 9</vt:lpstr>
      <vt:lpstr>Театр - яктылыкка илтә</vt:lpstr>
      <vt:lpstr>Проектның төп максатлары</vt:lpstr>
      <vt:lpstr>Татар театрлары </vt:lpstr>
      <vt:lpstr>Презентация PowerPoint</vt:lpstr>
      <vt:lpstr>Аяз Гыйләҗев исемендәге Чаллы татар дәүләт драма театры</vt:lpstr>
      <vt:lpstr>Презентация PowerPoint</vt:lpstr>
      <vt:lpstr>Социаль опрос</vt:lpstr>
      <vt:lpstr>Спектакльләр</vt:lpstr>
      <vt:lpstr>Презентация PowerPoint</vt:lpstr>
      <vt:lpstr>Презентация PowerPoint</vt:lpstr>
      <vt:lpstr>Презентация PowerPoint</vt:lpstr>
      <vt:lpstr>Нәтиҗә: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2024-03-09T09:00:51Z</dcterms:created>
  <dcterms:modified xsi:type="dcterms:W3CDTF">2025-04-27T14:50:03Z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